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273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hi6uUAP+hhnebo8la//mwkycTM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lis Greitan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310b70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310b70c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23e8c3bf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23e8c3bf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757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23e8c3bf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23e8c3bf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f5a186b7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f5a186b7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f5a186b7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7f5a186b7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23e8c3bf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23e8c3bf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630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23e8c3bf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23e8c3bf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2fe9fc9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2fe9fc9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2fe9fc9d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2fe9fc9d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23e8c3bf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23e8c3bf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2fe9fc9d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62fe9fc9d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a slaids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āls virsraksts un tekst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 satura bloki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s un saturs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līdzinājums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aļas galvene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kšs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turs ar parakstu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ttēls ar parakstu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s un vertikāls teksts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lv.wikipedia.org/wiki/Bioplastmasa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zj.lv/sites/default/files/files/Velga_Vilcina_Rezekne_07_12_201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kritumi.lv/lv/skirosana/biologiski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://www.zalajosta.lv/sites/default/files/files/Vide_1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nikssfun.com/dzivesstils/cik-ilgi-parstradajas-850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lv-LV"/>
              <a:t>Biomateriāli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86" name="Google Shape;86;p1"/>
          <p:cNvGrpSpPr/>
          <p:nvPr/>
        </p:nvGrpSpPr>
        <p:grpSpPr>
          <a:xfrm>
            <a:off x="3847416" y="5523868"/>
            <a:ext cx="5039097" cy="735333"/>
            <a:chOff x="61541" y="0"/>
            <a:chExt cx="2584815" cy="377190"/>
          </a:xfrm>
        </p:grpSpPr>
        <p:pic>
          <p:nvPicPr>
            <p:cNvPr id="87" name="Google Shape;87;p1"/>
            <p:cNvPicPr preferRelativeResize="0"/>
            <p:nvPr/>
          </p:nvPicPr>
          <p:blipFill rotWithShape="1">
            <a:blip r:embed="rId3">
              <a:alphaModFix/>
            </a:blip>
            <a:srcRect l="7463" t="13488" r="10061" b="18112"/>
            <a:stretch/>
          </p:blipFill>
          <p:spPr>
            <a:xfrm>
              <a:off x="1571300" y="62865"/>
              <a:ext cx="1075056" cy="222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42975" y="0"/>
              <a:ext cx="600710" cy="377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541" y="57150"/>
              <a:ext cx="857250" cy="2578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title"/>
          </p:nvPr>
        </p:nvSpPr>
        <p:spPr>
          <a:xfrm>
            <a:off x="838200" y="2001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/>
              <a:t>Bioplastmasa</a:t>
            </a:r>
            <a:endParaRPr/>
          </a:p>
        </p:txBody>
      </p:sp>
      <p:pic>
        <p:nvPicPr>
          <p:cNvPr id="157" name="Google Shape;157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32575" y="200099"/>
            <a:ext cx="4888800" cy="28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475" y="2564174"/>
            <a:ext cx="2955450" cy="32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615124" y="1362450"/>
            <a:ext cx="566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 esat dzirdējuši par </a:t>
            </a:r>
            <a:r>
              <a:rPr lang="lv-LV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bioplastmasu</a:t>
            </a:r>
            <a:r>
              <a:rPr lang="lv-LV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61" name="Google Shape;161;p6"/>
          <p:cNvSpPr txBox="1"/>
          <p:nvPr/>
        </p:nvSpPr>
        <p:spPr>
          <a:xfrm>
            <a:off x="3619296" y="3651750"/>
            <a:ext cx="8396100" cy="18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lv-LV" sz="2500">
                <a:latin typeface="Calibri"/>
                <a:ea typeface="Calibri"/>
                <a:cs typeface="Calibri"/>
                <a:sym typeface="Calibri"/>
              </a:rPr>
              <a:t>Iegūts no atjaunojamiem resursiem - nav kompostējami;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lv-LV" sz="2500">
                <a:latin typeface="Calibri"/>
                <a:ea typeface="Calibri"/>
                <a:cs typeface="Calibri"/>
                <a:sym typeface="Calibri"/>
              </a:rPr>
              <a:t>Nav iegūts no atjaunojamiem resursiem - ir kompostējami;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lv-LV" sz="2500">
                <a:latin typeface="Calibri"/>
                <a:ea typeface="Calibri"/>
                <a:cs typeface="Calibri"/>
                <a:sym typeface="Calibri"/>
              </a:rPr>
              <a:t>Iegūti no atjaunojamiem resursiem (celuloze, augos esošā ciete) - ir kompostējami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273200" y="6298175"/>
            <a:ext cx="300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100" u="sng">
                <a:solidFill>
                  <a:schemeClr val="hlink"/>
                </a:solidFill>
                <a:hlinkClick r:id="rId5"/>
              </a:rPr>
              <a:t>https://lv.wikipedia.org/wiki/Bioplastmasa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310b70c57_0_0"/>
          <p:cNvSpPr txBox="1">
            <a:spLocks noGrp="1"/>
          </p:cNvSpPr>
          <p:nvPr>
            <p:ph type="title"/>
          </p:nvPr>
        </p:nvSpPr>
        <p:spPr>
          <a:xfrm>
            <a:off x="838188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/>
              <a:t>Bioplastmasas ražošana</a:t>
            </a:r>
            <a:endParaRPr/>
          </a:p>
        </p:txBody>
      </p:sp>
      <p:sp>
        <p:nvSpPr>
          <p:cNvPr id="171" name="Google Shape;171;g6310b70c57_0_0"/>
          <p:cNvSpPr txBox="1">
            <a:spLocks noGrp="1"/>
          </p:cNvSpPr>
          <p:nvPr>
            <p:ph type="body" idx="3"/>
          </p:nvPr>
        </p:nvSpPr>
        <p:spPr>
          <a:xfrm>
            <a:off x="635800" y="1002495"/>
            <a:ext cx="5183100" cy="512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2600"/>
              <a:t>Nepieciešamie piederumi:</a:t>
            </a:r>
            <a:endParaRPr sz="2600"/>
          </a:p>
        </p:txBody>
      </p:sp>
      <p:sp>
        <p:nvSpPr>
          <p:cNvPr id="172" name="Google Shape;172;g6310b70c57_0_0"/>
          <p:cNvSpPr txBox="1">
            <a:spLocks noGrp="1"/>
          </p:cNvSpPr>
          <p:nvPr>
            <p:ph type="body" idx="4"/>
          </p:nvPr>
        </p:nvSpPr>
        <p:spPr>
          <a:xfrm>
            <a:off x="635800" y="1649150"/>
            <a:ext cx="5183100" cy="438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lv-LV" sz="2200" dirty="0"/>
              <a:t>Bļoda vārīšanai;</a:t>
            </a:r>
            <a:endParaRPr sz="2200" dirty="0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lv-LV" sz="2200" dirty="0"/>
              <a:t>Plītiņa;</a:t>
            </a:r>
            <a:endParaRPr sz="2200" dirty="0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lv-LV" sz="2200" dirty="0"/>
              <a:t>Filtrpapīrs;</a:t>
            </a:r>
            <a:endParaRPr sz="2200" dirty="0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lv-LV" sz="2200" dirty="0"/>
              <a:t>Rokas </a:t>
            </a:r>
            <a:r>
              <a:rPr lang="lv-LV" sz="2200" dirty="0" err="1"/>
              <a:t>blenderis</a:t>
            </a:r>
            <a:r>
              <a:rPr lang="lv-LV" sz="2200" dirty="0"/>
              <a:t>;</a:t>
            </a:r>
            <a:endParaRPr sz="2200" dirty="0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lv-LV" sz="2200" dirty="0" err="1"/>
              <a:t>Vārglāze</a:t>
            </a:r>
            <a:r>
              <a:rPr lang="lv-LV" sz="2200" dirty="0"/>
              <a:t> - 3;</a:t>
            </a:r>
            <a:endParaRPr sz="2200" dirty="0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lv-LV" sz="2200" dirty="0" err="1"/>
              <a:t>Cepampapīrs</a:t>
            </a:r>
            <a:r>
              <a:rPr lang="lv-LV" sz="2200" dirty="0"/>
              <a:t>;</a:t>
            </a:r>
            <a:endParaRPr sz="2200" dirty="0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lv-LV" sz="2200" dirty="0"/>
              <a:t>Banāna mizas;</a:t>
            </a:r>
            <a:endParaRPr sz="2200" dirty="0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lv-LV" sz="2200" dirty="0"/>
              <a:t>Stikla nūjiņa;</a:t>
            </a:r>
            <a:endParaRPr sz="2200" dirty="0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lv-LV" sz="2200" dirty="0"/>
              <a:t>Ūdeņraža hlorīds (</a:t>
            </a:r>
            <a:r>
              <a:rPr lang="lv-LV" sz="2200" dirty="0" err="1"/>
              <a:t>HCl</a:t>
            </a:r>
            <a:r>
              <a:rPr lang="lv-LV" sz="2200" dirty="0"/>
              <a:t>) - 0.5 M;</a:t>
            </a:r>
            <a:endParaRPr sz="2200" dirty="0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lv-LV" sz="2200" dirty="0"/>
              <a:t>Glicerīns;</a:t>
            </a:r>
            <a:endParaRPr sz="2200" dirty="0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lv-LV" sz="2200" dirty="0"/>
              <a:t>Nātrija hidroksīds (</a:t>
            </a:r>
            <a:r>
              <a:rPr lang="lv-LV" sz="2200" dirty="0" err="1"/>
              <a:t>NaOH</a:t>
            </a:r>
            <a:r>
              <a:rPr lang="lv-LV" sz="2200" dirty="0"/>
              <a:t>) - 0.5 M;</a:t>
            </a:r>
            <a:endParaRPr sz="2200" dirty="0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lv-LV" sz="2200" dirty="0"/>
              <a:t>Paplāte;</a:t>
            </a:r>
            <a:endParaRPr sz="2200" dirty="0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lv-LV" sz="2200" dirty="0"/>
              <a:t>Ventilators.</a:t>
            </a:r>
            <a:endParaRPr sz="2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23e8c3bff_0_66"/>
          <p:cNvSpPr txBox="1">
            <a:spLocks noGrp="1"/>
          </p:cNvSpPr>
          <p:nvPr>
            <p:ph type="title"/>
          </p:nvPr>
        </p:nvSpPr>
        <p:spPr>
          <a:xfrm>
            <a:off x="838188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/>
              <a:t>Darba gaita</a:t>
            </a:r>
            <a:endParaRPr/>
          </a:p>
        </p:txBody>
      </p:sp>
      <p:sp>
        <p:nvSpPr>
          <p:cNvPr id="178" name="Google Shape;178;g623e8c3bff_0_66"/>
          <p:cNvSpPr txBox="1">
            <a:spLocks noGrp="1"/>
          </p:cNvSpPr>
          <p:nvPr>
            <p:ph type="body" idx="1"/>
          </p:nvPr>
        </p:nvSpPr>
        <p:spPr>
          <a:xfrm>
            <a:off x="838188" y="732788"/>
            <a:ext cx="51579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3200"/>
              <a:t>Banāna mizu sagatavošana:</a:t>
            </a:r>
            <a:endParaRPr sz="3200"/>
          </a:p>
        </p:txBody>
      </p:sp>
      <p:sp>
        <p:nvSpPr>
          <p:cNvPr id="179" name="Google Shape;179;g623e8c3bff_0_66"/>
          <p:cNvSpPr txBox="1">
            <a:spLocks noGrp="1"/>
          </p:cNvSpPr>
          <p:nvPr>
            <p:ph type="body" idx="2"/>
          </p:nvPr>
        </p:nvSpPr>
        <p:spPr>
          <a:xfrm>
            <a:off x="838461" y="2289376"/>
            <a:ext cx="10315253" cy="386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lv-LV" dirty="0"/>
              <a:t>Nosver banāna mizas, vismaz 50 g;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lv-LV" dirty="0"/>
              <a:t>Banāna mizas vāra ūdenī 30 min;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lv-LV" dirty="0"/>
              <a:t>Pēc vārīšanas - izklāj mizas uz filtrpapīra, lai notek liekais mitrums ~ 10 minūtes;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lv-LV" dirty="0"/>
              <a:t>No pāra 1 cilvēks vienu mizu ievieto </a:t>
            </a:r>
            <a:r>
              <a:rPr lang="lv-LV" dirty="0" err="1"/>
              <a:t>vārglāzē</a:t>
            </a:r>
            <a:r>
              <a:rPr lang="lv-LV" dirty="0"/>
              <a:t> un </a:t>
            </a:r>
            <a:r>
              <a:rPr lang="lv-LV" dirty="0" err="1"/>
              <a:t>blenderē</a:t>
            </a:r>
            <a:r>
              <a:rPr lang="lv-LV" dirty="0"/>
              <a:t>;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lv-LV" dirty="0"/>
              <a:t>Otru - ievieto piestā un smalcina līdz iegūst putrveidīgu tekstūru.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772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23e8c3bff_0_66"/>
          <p:cNvSpPr txBox="1">
            <a:spLocks noGrp="1"/>
          </p:cNvSpPr>
          <p:nvPr>
            <p:ph type="title"/>
          </p:nvPr>
        </p:nvSpPr>
        <p:spPr>
          <a:xfrm>
            <a:off x="838188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/>
              <a:t>Darba gaita</a:t>
            </a:r>
            <a:endParaRPr/>
          </a:p>
        </p:txBody>
      </p:sp>
      <p:sp>
        <p:nvSpPr>
          <p:cNvPr id="180" name="Google Shape;180;g623e8c3bff_0_66"/>
          <p:cNvSpPr txBox="1">
            <a:spLocks noGrp="1"/>
          </p:cNvSpPr>
          <p:nvPr>
            <p:ph type="body" idx="3"/>
          </p:nvPr>
        </p:nvSpPr>
        <p:spPr>
          <a:xfrm>
            <a:off x="838188" y="1225947"/>
            <a:ext cx="51831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3200" dirty="0" err="1"/>
              <a:t>Bioplastmasas</a:t>
            </a:r>
            <a:r>
              <a:rPr lang="lv-LV" sz="3200" dirty="0"/>
              <a:t> (polimēra) veidošana:</a:t>
            </a:r>
            <a:endParaRPr sz="3200" dirty="0"/>
          </a:p>
        </p:txBody>
      </p:sp>
      <p:sp>
        <p:nvSpPr>
          <p:cNvPr id="181" name="Google Shape;181;g623e8c3bff_0_66"/>
          <p:cNvSpPr txBox="1">
            <a:spLocks noGrp="1"/>
          </p:cNvSpPr>
          <p:nvPr>
            <p:ph type="body" idx="4"/>
          </p:nvPr>
        </p:nvSpPr>
        <p:spPr>
          <a:xfrm>
            <a:off x="1460927" y="2289376"/>
            <a:ext cx="9707081" cy="366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lv-LV" sz="2400" dirty="0" err="1"/>
              <a:t>Vārglāzē</a:t>
            </a:r>
            <a:r>
              <a:rPr lang="lv-LV" sz="2400" dirty="0"/>
              <a:t> iesver 25 g banānu mizas masu;</a:t>
            </a:r>
            <a:endParaRPr sz="24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lv-LV" sz="2400" dirty="0"/>
              <a:t>Pievieno </a:t>
            </a:r>
            <a:r>
              <a:rPr lang="lv-LV" sz="2400" b="1" dirty="0"/>
              <a:t>3 ml </a:t>
            </a:r>
            <a:r>
              <a:rPr lang="lv-LV" sz="2400" b="1" dirty="0" err="1"/>
              <a:t>HCl</a:t>
            </a:r>
            <a:r>
              <a:rPr lang="lv-LV" sz="2400" dirty="0"/>
              <a:t> (</a:t>
            </a:r>
            <a:r>
              <a:rPr lang="lv-LV" sz="2400" dirty="0" err="1"/>
              <a:t>ūdenraža</a:t>
            </a:r>
            <a:r>
              <a:rPr lang="lv-LV" sz="2400" dirty="0"/>
              <a:t> hlorīdu);</a:t>
            </a:r>
            <a:endParaRPr sz="24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lv-LV" sz="2400" dirty="0"/>
              <a:t>Pievieno </a:t>
            </a:r>
            <a:r>
              <a:rPr lang="lv-LV" sz="2400" b="1" dirty="0"/>
              <a:t>2 ml glicerīna</a:t>
            </a:r>
            <a:r>
              <a:rPr lang="lv-LV" sz="2400" dirty="0"/>
              <a:t>;</a:t>
            </a:r>
            <a:endParaRPr sz="24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lv-LV" sz="2400" dirty="0"/>
              <a:t>Pievieno </a:t>
            </a:r>
            <a:r>
              <a:rPr lang="lv-LV" sz="2400" b="1" dirty="0"/>
              <a:t>3 ml </a:t>
            </a:r>
            <a:r>
              <a:rPr lang="lv-LV" sz="2400" b="1" dirty="0" err="1"/>
              <a:t>NaOH</a:t>
            </a:r>
            <a:r>
              <a:rPr lang="lv-LV" sz="2400" dirty="0"/>
              <a:t> (nātrija hidroksīdu);</a:t>
            </a:r>
            <a:endParaRPr sz="24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lv-LV" sz="2400" dirty="0"/>
              <a:t>Samaisa izmantojot stikla nūjiņu;</a:t>
            </a:r>
            <a:endParaRPr sz="24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lv-LV" sz="2400" dirty="0"/>
              <a:t>Izklāj masu vidēji biezā kārtiņā uz </a:t>
            </a:r>
            <a:r>
              <a:rPr lang="lv-LV" sz="2400" dirty="0" err="1"/>
              <a:t>cepampapīra</a:t>
            </a:r>
            <a:r>
              <a:rPr lang="lv-LV" sz="2400" dirty="0"/>
              <a:t>, noliek siltumā žāvēties </a:t>
            </a:r>
            <a:endParaRPr sz="2300" dirty="0"/>
          </a:p>
        </p:txBody>
      </p:sp>
      <p:sp>
        <p:nvSpPr>
          <p:cNvPr id="182" name="Google Shape;182;g623e8c3bff_0_66"/>
          <p:cNvSpPr txBox="1"/>
          <p:nvPr/>
        </p:nvSpPr>
        <p:spPr>
          <a:xfrm>
            <a:off x="5414550" y="6090300"/>
            <a:ext cx="70899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lv-LV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Bioplastmasas izturības pārbaude! </a:t>
            </a:r>
            <a:r>
              <a:rPr lang="lv-LV" sz="3200" b="1">
                <a:solidFill>
                  <a:schemeClr val="dk1"/>
                </a:solidFill>
              </a:rPr>
              <a:t>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f5a186b7c_0_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lv-LV"/>
              <a:t>Parauga pārbaudes plānošana</a:t>
            </a:r>
            <a:endParaRPr/>
          </a:p>
        </p:txBody>
      </p:sp>
      <p:sp>
        <p:nvSpPr>
          <p:cNvPr id="188" name="Google Shape;188;g7f5a186b7c_0_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lv-LV" dirty="0"/>
              <a:t>Izdomā, ko tu pētīsi? Kā pārbaudīsi savu izveidoto </a:t>
            </a:r>
            <a:r>
              <a:rPr lang="lv-LV" dirty="0" err="1"/>
              <a:t>bioplastmasas</a:t>
            </a:r>
            <a:r>
              <a:rPr lang="lv-LV" dirty="0"/>
              <a:t> paraugu.</a:t>
            </a:r>
            <a:endParaRPr dirty="0"/>
          </a:p>
          <a:p>
            <a:pPr marL="1143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lv-LV" dirty="0"/>
              <a:t>Uzraksti savu hipotēzi, ko pārbaudīsi pētījumā. </a:t>
            </a:r>
            <a:endParaRPr dirty="0"/>
          </a:p>
          <a:p>
            <a:pPr marL="1143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lv-LV" dirty="0"/>
              <a:t>Uzraksti pētījuma veikšanas plānu, nepieciešamos materiālus.</a:t>
            </a:r>
            <a:endParaRPr dirty="0"/>
          </a:p>
        </p:txBody>
      </p:sp>
      <p:pic>
        <p:nvPicPr>
          <p:cNvPr id="189" name="Google Shape;189;g7f5a186b7c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1050" y="3714413"/>
            <a:ext cx="217170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f5a186b7c_0_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/>
              <a:t>Sasniedzamā rezultāta izvērtēšana</a:t>
            </a:r>
            <a:endParaRPr/>
          </a:p>
        </p:txBody>
      </p:sp>
      <p:sp>
        <p:nvSpPr>
          <p:cNvPr id="236" name="Google Shape;236;g7f5a186b7c_0_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lv-LV" sz="3200" b="1" dirty="0"/>
              <a:t>Analizēt dažādus iepakojumu veidus un to ietekmi uz vidi;</a:t>
            </a:r>
          </a:p>
          <a:p>
            <a:r>
              <a:rPr lang="lv-LV" sz="3200" b="1" dirty="0"/>
              <a:t>Veidot paraugu no augiem, plānot pētījumu parauga pārbaudei</a:t>
            </a:r>
            <a:endParaRPr sz="3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772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/>
              <a:t>Kā atkritumi ietekmē vidi?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309034" y="6187422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http://www.lzj.lv/sites/default/files/files/Velga_Vilcina_Rezekne_07_12_2010.pdf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 descr="Attēlu rezultāti vaicājumam “atkritumu poligons”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072236" y="1093693"/>
            <a:ext cx="5281564" cy="324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 l="24962" r="25243"/>
          <a:stretch/>
        </p:blipFill>
        <p:spPr>
          <a:xfrm>
            <a:off x="838200" y="1507425"/>
            <a:ext cx="2968100" cy="39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Attēlu rezultāti vaicājumam “atkritumu dedzināšana”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1700" y="3633675"/>
            <a:ext cx="3662825" cy="23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23e8c3bff_0_66"/>
          <p:cNvSpPr txBox="1">
            <a:spLocks noGrp="1"/>
          </p:cNvSpPr>
          <p:nvPr>
            <p:ph type="title"/>
          </p:nvPr>
        </p:nvSpPr>
        <p:spPr>
          <a:xfrm>
            <a:off x="838188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/>
              <a:t>Darba gaita</a:t>
            </a:r>
            <a:endParaRPr/>
          </a:p>
        </p:txBody>
      </p:sp>
      <p:sp>
        <p:nvSpPr>
          <p:cNvPr id="178" name="Google Shape;178;g623e8c3bff_0_66"/>
          <p:cNvSpPr txBox="1">
            <a:spLocks noGrp="1"/>
          </p:cNvSpPr>
          <p:nvPr>
            <p:ph type="body" idx="1"/>
          </p:nvPr>
        </p:nvSpPr>
        <p:spPr>
          <a:xfrm>
            <a:off x="938088" y="1534172"/>
            <a:ext cx="51579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3200" dirty="0"/>
              <a:t>Banāna mizu sagatavošana:</a:t>
            </a:r>
            <a:endParaRPr sz="3200" dirty="0"/>
          </a:p>
        </p:txBody>
      </p:sp>
      <p:sp>
        <p:nvSpPr>
          <p:cNvPr id="179" name="Google Shape;179;g623e8c3bff_0_66"/>
          <p:cNvSpPr txBox="1">
            <a:spLocks noGrp="1"/>
          </p:cNvSpPr>
          <p:nvPr>
            <p:ph type="body" idx="2"/>
          </p:nvPr>
        </p:nvSpPr>
        <p:spPr>
          <a:xfrm>
            <a:off x="1715784" y="3021300"/>
            <a:ext cx="9441951" cy="3019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lv-LV" sz="2400" dirty="0"/>
              <a:t>Nosver banāna mizas, vismaz 50 g; 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lv-LV" sz="2400" dirty="0"/>
              <a:t>Banāna mizas vāra ūdenī 20 min;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lv-LV" sz="2400" dirty="0"/>
              <a:t>Pēc vārīšanas - izklāj mizas uz filtrpapīra, lai notek liekais mitrums ~ 10 minūtes;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06915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23e8c3bff_0_8"/>
          <p:cNvSpPr txBox="1">
            <a:spLocks noGrp="1"/>
          </p:cNvSpPr>
          <p:nvPr>
            <p:ph type="title"/>
          </p:nvPr>
        </p:nvSpPr>
        <p:spPr>
          <a:xfrm>
            <a:off x="444963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/>
              <a:t>Kas ir bioloģiskā sadalīšanās?</a:t>
            </a:r>
            <a:endParaRPr/>
          </a:p>
        </p:txBody>
      </p:sp>
      <p:sp>
        <p:nvSpPr>
          <p:cNvPr id="104" name="Google Shape;104;g623e8c3bff_0_8"/>
          <p:cNvSpPr txBox="1">
            <a:spLocks noGrp="1"/>
          </p:cNvSpPr>
          <p:nvPr>
            <p:ph type="body" idx="2"/>
          </p:nvPr>
        </p:nvSpPr>
        <p:spPr>
          <a:xfrm>
            <a:off x="532200" y="2438963"/>
            <a:ext cx="5826300" cy="335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 sz="2400">
                <a:solidFill>
                  <a:srgbClr val="131213"/>
                </a:solidFill>
              </a:rPr>
              <a:t>Sadalās j</a:t>
            </a:r>
            <a:r>
              <a:rPr lang="lv-LV" sz="2400">
                <a:solidFill>
                  <a:srgbClr val="3D3D3D"/>
                </a:solidFill>
              </a:rPr>
              <a:t>ebkuri dabīgas izcelsmes atkritumi:</a:t>
            </a:r>
            <a:endParaRPr sz="2400">
              <a:solidFill>
                <a:srgbClr val="3D3D3D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3D3D3D"/>
              </a:buClr>
              <a:buSzPts val="2400"/>
              <a:buChar char="•"/>
            </a:pPr>
            <a:r>
              <a:rPr lang="lv-LV" sz="2400">
                <a:solidFill>
                  <a:srgbClr val="3D3D3D"/>
                </a:solidFill>
              </a:rPr>
              <a:t>pārtikas atliekas</a:t>
            </a:r>
            <a:endParaRPr sz="2400">
              <a:solidFill>
                <a:srgbClr val="3D3D3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400"/>
              <a:buChar char="•"/>
            </a:pPr>
            <a:r>
              <a:rPr lang="lv-LV" sz="2400">
                <a:solidFill>
                  <a:srgbClr val="3D3D3D"/>
                </a:solidFill>
              </a:rPr>
              <a:t>tējas un kafijas biežumi;</a:t>
            </a:r>
            <a:endParaRPr sz="2400">
              <a:solidFill>
                <a:srgbClr val="3D3D3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400"/>
              <a:buChar char="•"/>
            </a:pPr>
            <a:r>
              <a:rPr lang="lv-LV" sz="2400">
                <a:solidFill>
                  <a:srgbClr val="3D3D3D"/>
                </a:solidFill>
              </a:rPr>
              <a:t>augļu un dārzeņu atlikumi;</a:t>
            </a:r>
            <a:endParaRPr sz="2400">
              <a:solidFill>
                <a:srgbClr val="3D3D3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400"/>
              <a:buChar char="•"/>
            </a:pPr>
            <a:r>
              <a:rPr lang="lv-LV" sz="2400">
                <a:solidFill>
                  <a:srgbClr val="3D3D3D"/>
                </a:solidFill>
              </a:rPr>
              <a:t> biopolimēru iepakojums;</a:t>
            </a:r>
            <a:endParaRPr sz="2400">
              <a:solidFill>
                <a:srgbClr val="3D3D3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400"/>
              <a:buChar char="•"/>
            </a:pPr>
            <a:r>
              <a:rPr lang="lv-LV" sz="2400">
                <a:solidFill>
                  <a:srgbClr val="3D3D3D"/>
                </a:solidFill>
              </a:rPr>
              <a:t>arī slapji papīra atkritumi ir bioloģiski noārdāmi un kompostējami;</a:t>
            </a:r>
            <a:endParaRPr sz="2400">
              <a:solidFill>
                <a:srgbClr val="3D3D3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400"/>
              <a:buChar char="•"/>
            </a:pPr>
            <a:r>
              <a:rPr lang="lv-LV" sz="2400">
                <a:solidFill>
                  <a:srgbClr val="3D3D3D"/>
                </a:solidFill>
              </a:rPr>
              <a:t>u.c.</a:t>
            </a:r>
            <a:endParaRPr sz="2400">
              <a:solidFill>
                <a:srgbClr val="3D3D3D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3D3D3D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3D3D3D"/>
              </a:solidFill>
            </a:endParaRPr>
          </a:p>
        </p:txBody>
      </p:sp>
      <p:sp>
        <p:nvSpPr>
          <p:cNvPr id="105" name="Google Shape;105;g623e8c3bff_0_8"/>
          <p:cNvSpPr txBox="1"/>
          <p:nvPr/>
        </p:nvSpPr>
        <p:spPr>
          <a:xfrm>
            <a:off x="73550" y="6516575"/>
            <a:ext cx="3304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100" u="sng">
                <a:solidFill>
                  <a:schemeClr val="hlink"/>
                </a:solidFill>
                <a:hlinkClick r:id="rId3"/>
              </a:rPr>
              <a:t>https://www.atkritumi.lv/lv/skirosana/biologiskie/</a:t>
            </a:r>
            <a:endParaRPr/>
          </a:p>
        </p:txBody>
      </p:sp>
      <p:sp>
        <p:nvSpPr>
          <p:cNvPr id="106" name="Google Shape;106;g623e8c3bff_0_8"/>
          <p:cNvSpPr txBox="1"/>
          <p:nvPr/>
        </p:nvSpPr>
        <p:spPr>
          <a:xfrm>
            <a:off x="73550" y="6173500"/>
            <a:ext cx="39309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100" u="sng">
                <a:solidFill>
                  <a:schemeClr val="hlink"/>
                </a:solidFill>
                <a:hlinkClick r:id="rId4"/>
              </a:rPr>
              <a:t>http://www.zalajosta.lv/sites/default/fil</a:t>
            </a:r>
            <a:r>
              <a:rPr lang="lv-LV" sz="1100" u="sng">
                <a:solidFill>
                  <a:schemeClr val="hlink"/>
                </a:solidFill>
                <a:hlinkClick r:id="rId4"/>
              </a:rPr>
              <a:t>e</a:t>
            </a:r>
            <a:r>
              <a:rPr lang="lv-LV" sz="1100" u="sng">
                <a:solidFill>
                  <a:schemeClr val="hlink"/>
                </a:solidFill>
                <a:hlinkClick r:id="rId4"/>
              </a:rPr>
              <a:t>s/files/Vide_1.pdf</a:t>
            </a:r>
            <a:endParaRPr/>
          </a:p>
        </p:txBody>
      </p:sp>
      <p:sp>
        <p:nvSpPr>
          <p:cNvPr id="107" name="Google Shape;107;g623e8c3bff_0_8"/>
          <p:cNvSpPr txBox="1">
            <a:spLocks noGrp="1"/>
          </p:cNvSpPr>
          <p:nvPr>
            <p:ph type="body" idx="1"/>
          </p:nvPr>
        </p:nvSpPr>
        <p:spPr>
          <a:xfrm>
            <a:off x="444975" y="1714450"/>
            <a:ext cx="5236500" cy="564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b="0">
                <a:solidFill>
                  <a:srgbClr val="131213"/>
                </a:solidFill>
              </a:rPr>
              <a:t>Bioloģisko sadalīšanās procesus dabā nodrošina mikroorganismu darbība. </a:t>
            </a:r>
            <a:endParaRPr/>
          </a:p>
        </p:txBody>
      </p:sp>
      <p:pic>
        <p:nvPicPr>
          <p:cNvPr id="108" name="Google Shape;108;g623e8c3bff_0_8"/>
          <p:cNvPicPr preferRelativeResize="0"/>
          <p:nvPr/>
        </p:nvPicPr>
        <p:blipFill rotWithShape="1">
          <a:blip r:embed="rId5">
            <a:alphaModFix/>
          </a:blip>
          <a:srcRect l="26210" b="4168"/>
          <a:stretch/>
        </p:blipFill>
        <p:spPr>
          <a:xfrm>
            <a:off x="7069375" y="1714438"/>
            <a:ext cx="4584675" cy="19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623e8c3bff_0_8"/>
          <p:cNvSpPr txBox="1"/>
          <p:nvPr/>
        </p:nvSpPr>
        <p:spPr>
          <a:xfrm>
            <a:off x="3049375" y="6516575"/>
            <a:ext cx="402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100" u="sng">
                <a:solidFill>
                  <a:schemeClr val="hlink"/>
                </a:solidFill>
                <a:hlinkClick r:id="rId4"/>
              </a:rPr>
              <a:t>http://www.zalajosta.lv/sites/default/files/files/Vide_1.pdf</a:t>
            </a:r>
            <a:endParaRPr/>
          </a:p>
        </p:txBody>
      </p:sp>
      <p:sp>
        <p:nvSpPr>
          <p:cNvPr id="110" name="Google Shape;110;g623e8c3bff_0_8"/>
          <p:cNvSpPr txBox="1"/>
          <p:nvPr/>
        </p:nvSpPr>
        <p:spPr>
          <a:xfrm>
            <a:off x="7569850" y="4151075"/>
            <a:ext cx="3930900" cy="16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v-LV" sz="240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Plastmasa - cilvēka radīts materiāls, nav dabā sastopama. Veidots no naftas un sadalās ilgi.</a:t>
            </a:r>
            <a:endParaRPr sz="2400">
              <a:solidFill>
                <a:srgbClr val="3D3D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2fe9fc9d7_0_0"/>
          <p:cNvSpPr txBox="1">
            <a:spLocks noGrp="1"/>
          </p:cNvSpPr>
          <p:nvPr>
            <p:ph type="title"/>
          </p:nvPr>
        </p:nvSpPr>
        <p:spPr>
          <a:xfrm>
            <a:off x="838188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/>
              <a:t>Atkritumu bioloģiskā sadalīšanās</a:t>
            </a:r>
            <a:endParaRPr/>
          </a:p>
        </p:txBody>
      </p:sp>
      <p:sp>
        <p:nvSpPr>
          <p:cNvPr id="116" name="Google Shape;116;g62fe9fc9d7_0_0"/>
          <p:cNvSpPr txBox="1">
            <a:spLocks noGrp="1"/>
          </p:cNvSpPr>
          <p:nvPr>
            <p:ph type="body" idx="1"/>
          </p:nvPr>
        </p:nvSpPr>
        <p:spPr>
          <a:xfrm>
            <a:off x="838188" y="987701"/>
            <a:ext cx="51579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 sz="2800"/>
              <a:t>Priekšmets</a:t>
            </a:r>
            <a:endParaRPr sz="2800"/>
          </a:p>
        </p:txBody>
      </p:sp>
      <p:sp>
        <p:nvSpPr>
          <p:cNvPr id="117" name="Google Shape;117;g62fe9fc9d7_0_0"/>
          <p:cNvSpPr txBox="1">
            <a:spLocks noGrp="1"/>
          </p:cNvSpPr>
          <p:nvPr>
            <p:ph type="body" idx="2"/>
          </p:nvPr>
        </p:nvSpPr>
        <p:spPr>
          <a:xfrm>
            <a:off x="678625" y="1811500"/>
            <a:ext cx="5157900" cy="43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Plastmasas maisiņi –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Plastmasas pudeles –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Folija -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Kartons -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Kartona piena iepakojums -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Baterijas -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Skārda bundžas -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Vilna -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Gumijas zābaku zoles - </a:t>
            </a:r>
            <a:endParaRPr/>
          </a:p>
        </p:txBody>
      </p:sp>
      <p:sp>
        <p:nvSpPr>
          <p:cNvPr id="118" name="Google Shape;118;g62fe9fc9d7_0_0"/>
          <p:cNvSpPr txBox="1">
            <a:spLocks noGrp="1"/>
          </p:cNvSpPr>
          <p:nvPr>
            <p:ph type="body" idx="3"/>
          </p:nvPr>
        </p:nvSpPr>
        <p:spPr>
          <a:xfrm>
            <a:off x="6172200" y="987688"/>
            <a:ext cx="51831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 sz="2800"/>
              <a:t>Ilgums</a:t>
            </a:r>
            <a:endParaRPr sz="2800"/>
          </a:p>
        </p:txBody>
      </p:sp>
      <p:sp>
        <p:nvSpPr>
          <p:cNvPr id="119" name="Google Shape;119;g62fe9fc9d7_0_0"/>
          <p:cNvSpPr txBox="1">
            <a:spLocks noGrp="1"/>
          </p:cNvSpPr>
          <p:nvPr>
            <p:ph type="body" idx="4"/>
          </p:nvPr>
        </p:nvSpPr>
        <p:spPr>
          <a:xfrm>
            <a:off x="6082675" y="1811500"/>
            <a:ext cx="5183100" cy="469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v-LV"/>
              <a:t>5 gadus;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v-LV"/>
              <a:t>2 mēnešus;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v-LV"/>
              <a:t>1 nedēļu;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v-LV"/>
              <a:t>100 gadus;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v-LV"/>
              <a:t>500 gadus;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v-LV"/>
              <a:t>10 līdz 1000 gadus;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v-LV"/>
              <a:t>50 gadus;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v-LV"/>
              <a:t>1 - 5 gadus;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v-LV"/>
              <a:t>50 - 80 gadus;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v-LV"/>
              <a:t>bioloģiski nenoārdās;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v-LV"/>
              <a:t>500 gadus;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v-LV"/>
              <a:t>50 gadus.</a:t>
            </a:r>
            <a:endParaRPr/>
          </a:p>
        </p:txBody>
      </p:sp>
      <p:sp>
        <p:nvSpPr>
          <p:cNvPr id="120" name="Google Shape;120;g62fe9fc9d7_0_0"/>
          <p:cNvSpPr txBox="1"/>
          <p:nvPr/>
        </p:nvSpPr>
        <p:spPr>
          <a:xfrm>
            <a:off x="8626075" y="2510375"/>
            <a:ext cx="29826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800">
                <a:latin typeface="Calibri"/>
                <a:ea typeface="Calibri"/>
                <a:cs typeface="Calibri"/>
                <a:sym typeface="Calibri"/>
              </a:rPr>
              <a:t>3 liekas atbildes!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2fe9fc9d7_0_18"/>
          <p:cNvSpPr txBox="1">
            <a:spLocks noGrp="1"/>
          </p:cNvSpPr>
          <p:nvPr>
            <p:ph type="title"/>
          </p:nvPr>
        </p:nvSpPr>
        <p:spPr>
          <a:xfrm>
            <a:off x="838188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/>
              <a:t>Atkritumu bioloģiskā sadalīšanās - atbildes</a:t>
            </a:r>
            <a:endParaRPr/>
          </a:p>
        </p:txBody>
      </p:sp>
      <p:sp>
        <p:nvSpPr>
          <p:cNvPr id="126" name="Google Shape;126;g62fe9fc9d7_0_18"/>
          <p:cNvSpPr txBox="1">
            <a:spLocks noGrp="1"/>
          </p:cNvSpPr>
          <p:nvPr>
            <p:ph type="body" idx="1"/>
          </p:nvPr>
        </p:nvSpPr>
        <p:spPr>
          <a:xfrm>
            <a:off x="838188" y="987701"/>
            <a:ext cx="51579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 sz="2800"/>
              <a:t>Priekšmets</a:t>
            </a:r>
            <a:endParaRPr sz="2800"/>
          </a:p>
        </p:txBody>
      </p:sp>
      <p:sp>
        <p:nvSpPr>
          <p:cNvPr id="127" name="Google Shape;127;g62fe9fc9d7_0_18"/>
          <p:cNvSpPr txBox="1">
            <a:spLocks noGrp="1"/>
          </p:cNvSpPr>
          <p:nvPr>
            <p:ph type="body" idx="2"/>
          </p:nvPr>
        </p:nvSpPr>
        <p:spPr>
          <a:xfrm>
            <a:off x="678625" y="1811500"/>
            <a:ext cx="5157900" cy="43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Plastmasas maisiņi –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Plastmasas pudeles –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Folija -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Kartons -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Kartona piena iepakojums -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Baterijas -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Skārda bundžas -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Vilna -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Gumijas zābaku zoles - </a:t>
            </a:r>
            <a:endParaRPr/>
          </a:p>
        </p:txBody>
      </p:sp>
      <p:sp>
        <p:nvSpPr>
          <p:cNvPr id="128" name="Google Shape;128;g62fe9fc9d7_0_18"/>
          <p:cNvSpPr txBox="1">
            <a:spLocks noGrp="1"/>
          </p:cNvSpPr>
          <p:nvPr>
            <p:ph type="body" idx="3"/>
          </p:nvPr>
        </p:nvSpPr>
        <p:spPr>
          <a:xfrm>
            <a:off x="6172200" y="987688"/>
            <a:ext cx="51831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 sz="2800"/>
              <a:t>Ilgums</a:t>
            </a:r>
            <a:endParaRPr sz="2800"/>
          </a:p>
        </p:txBody>
      </p:sp>
      <p:sp>
        <p:nvSpPr>
          <p:cNvPr id="129" name="Google Shape;129;g62fe9fc9d7_0_18"/>
          <p:cNvSpPr txBox="1">
            <a:spLocks noGrp="1"/>
          </p:cNvSpPr>
          <p:nvPr>
            <p:ph type="body" idx="4"/>
          </p:nvPr>
        </p:nvSpPr>
        <p:spPr>
          <a:xfrm>
            <a:off x="6172200" y="1811500"/>
            <a:ext cx="5183100" cy="357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10 līdz 1000 gadus;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500 gadus;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bioloģiski nenoārdās;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2 mēnešus;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5 gadus;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100 gadus;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50 gadus;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1 - 5 gadus;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lv-LV"/>
              <a:t>50 - 80 gadus.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30" name="Google Shape;130;g62fe9fc9d7_0_18"/>
          <p:cNvSpPr txBox="1"/>
          <p:nvPr/>
        </p:nvSpPr>
        <p:spPr>
          <a:xfrm>
            <a:off x="0" y="5998500"/>
            <a:ext cx="46017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https://www.fenikssfun.com/dzivesstils/cik-ilgi-parstradajas-8504</a:t>
            </a:r>
            <a:endParaRPr/>
          </a:p>
        </p:txBody>
      </p:sp>
      <p:sp>
        <p:nvSpPr>
          <p:cNvPr id="131" name="Google Shape;131;g62fe9fc9d7_0_18"/>
          <p:cNvSpPr txBox="1"/>
          <p:nvPr/>
        </p:nvSpPr>
        <p:spPr>
          <a:xfrm>
            <a:off x="8326300" y="5532300"/>
            <a:ext cx="2703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nedēļu;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 gadus;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gadus.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23e8c3bff_0_47"/>
          <p:cNvSpPr txBox="1">
            <a:spLocks noGrp="1"/>
          </p:cNvSpPr>
          <p:nvPr>
            <p:ph type="body" idx="1"/>
          </p:nvPr>
        </p:nvSpPr>
        <p:spPr>
          <a:xfrm>
            <a:off x="838203" y="2191200"/>
            <a:ext cx="64305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 sz="4800"/>
              <a:t>Ko mēs varētu darīt?</a:t>
            </a:r>
            <a:endParaRPr sz="4800"/>
          </a:p>
        </p:txBody>
      </p:sp>
      <p:sp>
        <p:nvSpPr>
          <p:cNvPr id="137" name="Google Shape;137;g623e8c3bff_0_47"/>
          <p:cNvSpPr txBox="1">
            <a:spLocks noGrp="1"/>
          </p:cNvSpPr>
          <p:nvPr>
            <p:ph type="body" idx="3"/>
          </p:nvPr>
        </p:nvSpPr>
        <p:spPr>
          <a:xfrm>
            <a:off x="8297500" y="2191188"/>
            <a:ext cx="5183100" cy="82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 sz="4800"/>
              <a:t>Kāpēc?</a:t>
            </a:r>
            <a:endParaRPr sz="4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2fe9fc9d7_0_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Ko mēs varam darīt?</a:t>
            </a:r>
            <a:endParaRPr/>
          </a:p>
        </p:txBody>
      </p:sp>
      <p:pic>
        <p:nvPicPr>
          <p:cNvPr id="144" name="Google Shape;144;g62fe9fc9d7_0_34" descr="Attēlu rezultāti vaicājumam “plastic container at home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6206" y="104500"/>
            <a:ext cx="2036743" cy="140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62fe9fc9d7_0_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4798030"/>
            <a:ext cx="3815993" cy="19097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D1D7DA-E741-4D3B-B1AA-AD40F31EF3A9}"/>
              </a:ext>
            </a:extLst>
          </p:cNvPr>
          <p:cNvSpPr txBox="1"/>
          <p:nvPr/>
        </p:nvSpPr>
        <p:spPr>
          <a:xfrm>
            <a:off x="1529246" y="1407948"/>
            <a:ext cx="4017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Izmantot atkārtoti lietojamus iepakojumus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E1E93-EC71-4E82-A2A2-CC0A8626ACD0}"/>
              </a:ext>
            </a:extLst>
          </p:cNvPr>
          <p:cNvSpPr txBox="1"/>
          <p:nvPr/>
        </p:nvSpPr>
        <p:spPr>
          <a:xfrm>
            <a:off x="7186772" y="2092335"/>
            <a:ext cx="4017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nerada jaunus atkritumus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9FFEE-4A1F-4E26-B3F6-E74796400B73}"/>
              </a:ext>
            </a:extLst>
          </p:cNvPr>
          <p:cNvSpPr txBox="1"/>
          <p:nvPr/>
        </p:nvSpPr>
        <p:spPr>
          <a:xfrm>
            <a:off x="1613043" y="2502815"/>
            <a:ext cx="275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Šķirot atkritumus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E6E85-5D3D-4342-B552-E8307BB1ED69}"/>
              </a:ext>
            </a:extLst>
          </p:cNvPr>
          <p:cNvSpPr txBox="1"/>
          <p:nvPr/>
        </p:nvSpPr>
        <p:spPr>
          <a:xfrm>
            <a:off x="7186772" y="3103672"/>
            <a:ext cx="4315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jāizmanto mazāk jaunu resursu, lai pagatavotu to pašu lietu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2F606-699D-43BC-8BA5-0E8C96106DE9}"/>
              </a:ext>
            </a:extLst>
          </p:cNvPr>
          <p:cNvSpPr txBox="1"/>
          <p:nvPr/>
        </p:nvSpPr>
        <p:spPr>
          <a:xfrm>
            <a:off x="1529246" y="3234120"/>
            <a:ext cx="4623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Izmantot iepakojumus, kas sadalās dabā, piemēram, BIOPLASTMASU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/>
              <a:t>Sasniedzamie rezultāti</a:t>
            </a:r>
            <a:endParaRPr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lv-LV" sz="3400"/>
              <a:t>Veidošu alternatīvus iepakojuma paraugu no bioloģiskām izejvielām;</a:t>
            </a:r>
            <a:endParaRPr sz="340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lv-LV" sz="3400"/>
              <a:t>Plānošu eksperimentu parauga pārbaudei</a:t>
            </a:r>
            <a:endParaRPr sz="3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lv-LV" sz="3400"/>
              <a:t>Banāna mizu vārīšana!</a:t>
            </a:r>
            <a:endParaRPr sz="3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680</Words>
  <Application>Microsoft Office PowerPoint</Application>
  <PresentationFormat>Platekrāna</PresentationFormat>
  <Paragraphs>129</Paragraphs>
  <Slides>15</Slides>
  <Notes>15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dizains</vt:lpstr>
      <vt:lpstr>Biomateriāli</vt:lpstr>
      <vt:lpstr>Kā atkritumi ietekmē vidi?</vt:lpstr>
      <vt:lpstr>Darba gaita</vt:lpstr>
      <vt:lpstr>Kas ir bioloģiskā sadalīšanās?</vt:lpstr>
      <vt:lpstr>Atkritumu bioloģiskā sadalīšanās</vt:lpstr>
      <vt:lpstr>Atkritumu bioloģiskā sadalīšanās - atbildes</vt:lpstr>
      <vt:lpstr>PowerPoint prezentācija</vt:lpstr>
      <vt:lpstr>Ko mēs varam darīt?</vt:lpstr>
      <vt:lpstr>Sasniedzamie rezultāti</vt:lpstr>
      <vt:lpstr>Bioplastmasa</vt:lpstr>
      <vt:lpstr>Bioplastmasas ražošana</vt:lpstr>
      <vt:lpstr>Darba gaita</vt:lpstr>
      <vt:lpstr>Darba gaita</vt:lpstr>
      <vt:lpstr>Parauga pārbaudes plānošana</vt:lpstr>
      <vt:lpstr>Sasniedzamā rezultāta izvērtēšana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Biomateriāli</dc:title>
  <dc:creator>Agneta Šneidere</dc:creator>
  <cp:lastModifiedBy>Ilze France</cp:lastModifiedBy>
  <cp:revision>3</cp:revision>
  <dcterms:created xsi:type="dcterms:W3CDTF">2019-10-02T09:37:50Z</dcterms:created>
  <dcterms:modified xsi:type="dcterms:W3CDTF">2020-04-22T08:27:44Z</dcterms:modified>
</cp:coreProperties>
</file>